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70" r:id="rId10"/>
    <p:sldId id="271" r:id="rId11"/>
    <p:sldId id="272" r:id="rId12"/>
    <p:sldId id="273" r:id="rId13"/>
    <p:sldId id="274" r:id="rId14"/>
    <p:sldId id="275" r:id="rId15"/>
    <p:sldId id="276" r:id="rId16"/>
    <p:sldId id="264" r:id="rId17"/>
    <p:sldId id="268" r:id="rId18"/>
    <p:sldId id="265" r:id="rId19"/>
    <p:sldId id="267"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D8BD707-D9CF-40AE-B4C6-C98DA3205C09}" type="datetimeFigureOut">
              <a:rPr lang="en-US" smtClean="0"/>
              <a:pPr/>
              <a:t>8/9/2019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D8BD707-D9CF-40AE-B4C6-C98DA3205C09}" type="datetimeFigureOut">
              <a:rPr lang="en-US" smtClean="0"/>
              <a:pPr/>
              <a:t>8/9/2019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D8BD707-D9CF-40AE-B4C6-C98DA3205C09}" type="datetimeFigureOut">
              <a:rPr lang="en-US" smtClean="0"/>
              <a:pPr/>
              <a:t>8/9/2019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229600" cy="1604355"/>
          </a:xfrm>
        </p:spPr>
        <p:txBody>
          <a:bodyPr>
            <a:normAutofit fontScale="90000"/>
          </a:bodyPr>
          <a:lstStyle/>
          <a:p>
            <a:r>
              <a:rPr sz="4000" smtClean="0">
                <a:solidFill>
                  <a:schemeClr val="tx1"/>
                </a:solidFill>
                <a:latin typeface="Times New Roman" pitchFamily="18" charset="0"/>
                <a:cs typeface="Times New Roman" pitchFamily="18" charset="0"/>
              </a:rPr>
              <a:t>PERSPECTIVES OF MENTAL HEALTH AND MENTAL HEALTH NURSING</a:t>
            </a:r>
            <a:r>
              <a:rPr lang="en-IN" sz="4000" dirty="0" smtClean="0">
                <a:solidFill>
                  <a:schemeClr val="tx1"/>
                </a:solidFill>
                <a:latin typeface="Times New Roman" pitchFamily="18" charset="0"/>
                <a:cs typeface="Times New Roman" pitchFamily="18" charset="0"/>
              </a:rPr>
              <a:t/>
            </a:r>
            <a:br>
              <a:rPr lang="en-IN" sz="4000" dirty="0" smtClean="0">
                <a:solidFill>
                  <a:schemeClr val="tx1"/>
                </a:solidFill>
                <a:latin typeface="Times New Roman" pitchFamily="18" charset="0"/>
                <a:cs typeface="Times New Roman" pitchFamily="18" charset="0"/>
              </a:rPr>
            </a:br>
            <a:r>
              <a:rPr sz="4000" smtClean="0">
                <a:solidFill>
                  <a:schemeClr val="tx1"/>
                </a:solidFill>
              </a:rPr>
              <a:t> </a:t>
            </a:r>
            <a:r>
              <a:rPr smtClean="0"/>
              <a:t/>
            </a:r>
            <a:br>
              <a:rPr smtClean="0"/>
            </a:br>
            <a:r>
              <a:rPr lang="en-IN" sz="4000" b="1" dirty="0" smtClean="0">
                <a:latin typeface="Times New Roman" pitchFamily="18" charset="0"/>
                <a:cs typeface="Times New Roman" pitchFamily="18" charset="0"/>
              </a:rPr>
              <a:t>NATIONAL MENTAL HEALTH PROGRAM</a:t>
            </a:r>
            <a:br>
              <a:rPr lang="en-IN" sz="4000" b="1" dirty="0" smtClean="0">
                <a:latin typeface="Times New Roman" pitchFamily="18" charset="0"/>
                <a:cs typeface="Times New Roman" pitchFamily="18" charset="0"/>
              </a:rPr>
            </a:b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r>
              <a:rPr lang="en-IN" sz="3600" dirty="0" smtClean="0">
                <a:latin typeface="Times New Roman" pitchFamily="18" charset="0"/>
                <a:cs typeface="Times New Roman" pitchFamily="18" charset="0"/>
              </a:rPr>
              <a:t>LECTURE NO:3</a:t>
            </a:r>
            <a:endParaRPr lang="en-IN" dirty="0">
              <a:latin typeface="Times New Roman" pitchFamily="18" charset="0"/>
              <a:cs typeface="Times New Roman" pitchFamily="18" charset="0"/>
            </a:endParaRPr>
          </a:p>
        </p:txBody>
      </p:sp>
      <p:sp>
        <p:nvSpPr>
          <p:cNvPr id="3" name="Subtitle 2"/>
          <p:cNvSpPr>
            <a:spLocks noGrp="1"/>
          </p:cNvSpPr>
          <p:nvPr>
            <p:ph type="subTitle" idx="1"/>
          </p:nvPr>
        </p:nvSpPr>
        <p:spPr>
          <a:xfrm>
            <a:off x="838200" y="4191000"/>
            <a:ext cx="7620000" cy="2133600"/>
          </a:xfrm>
        </p:spPr>
        <p:txBody>
          <a:bodyPr>
            <a:normAutofit fontScale="85000" lnSpcReduction="20000"/>
          </a:bodyPr>
          <a:lstStyle/>
          <a:p>
            <a:r>
              <a:rPr lang="en-IN" sz="3500" dirty="0" smtClean="0">
                <a:solidFill>
                  <a:schemeClr val="tx1"/>
                </a:solidFill>
                <a:latin typeface="Times New Roman" pitchFamily="18" charset="0"/>
                <a:cs typeface="Times New Roman" pitchFamily="18" charset="0"/>
              </a:rPr>
              <a:t>DEPARTMENT OF MENTAL HEALTH NURSING</a:t>
            </a:r>
          </a:p>
          <a:p>
            <a:endParaRPr lang="en-IN" dirty="0" smtClean="0">
              <a:solidFill>
                <a:schemeClr val="tx1"/>
              </a:solidFill>
              <a:latin typeface="Times New Roman" pitchFamily="18" charset="0"/>
              <a:cs typeface="Times New Roman" pitchFamily="18" charset="0"/>
            </a:endParaRPr>
          </a:p>
          <a:p>
            <a:r>
              <a:rPr lang="en-IN" sz="3300" b="1" dirty="0" smtClean="0">
                <a:solidFill>
                  <a:schemeClr val="tx1"/>
                </a:solidFill>
                <a:latin typeface="Times New Roman" pitchFamily="18" charset="0"/>
                <a:cs typeface="Times New Roman" pitchFamily="18" charset="0"/>
              </a:rPr>
              <a:t>VSPM’S COLLEGE OF NURSING &amp; RESEARCH CENTRE, NAGPUR</a:t>
            </a:r>
            <a:endParaRPr lang="en-IN" sz="3300"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IN" dirty="0"/>
          </a:p>
        </p:txBody>
      </p:sp>
      <p:sp>
        <p:nvSpPr>
          <p:cNvPr id="3" name="Content Placeholder 2"/>
          <p:cNvSpPr>
            <a:spLocks noGrp="1"/>
          </p:cNvSpPr>
          <p:nvPr>
            <p:ph idx="1"/>
          </p:nvPr>
        </p:nvSpPr>
        <p:spPr>
          <a:xfrm>
            <a:off x="457200" y="1066800"/>
            <a:ext cx="8229600" cy="5059363"/>
          </a:xfrm>
        </p:spPr>
        <p:txBody>
          <a:bodyPr>
            <a:normAutofit/>
          </a:bodyPr>
          <a:lstStyle/>
          <a:p>
            <a:pPr>
              <a:buNone/>
            </a:pPr>
            <a:r>
              <a:rPr lang="en-US" u="sng" dirty="0" smtClean="0">
                <a:solidFill>
                  <a:srgbClr val="FF0000"/>
                </a:solidFill>
                <a:latin typeface="Times New Roman" pitchFamily="18" charset="0"/>
                <a:cs typeface="Times New Roman" pitchFamily="18" charset="0"/>
              </a:rPr>
              <a:t>b. Primary Health Centre (PHC)</a:t>
            </a:r>
          </a:p>
          <a:p>
            <a:pPr algn="just">
              <a:buNone/>
            </a:pPr>
            <a:r>
              <a:rPr lang="en-US" sz="2800" b="1" dirty="0" smtClean="0">
                <a:latin typeface="Times New Roman" pitchFamily="18" charset="0"/>
                <a:cs typeface="Times New Roman" pitchFamily="18" charset="0"/>
              </a:rPr>
              <a:t>MO, Aided By HS, To Be Trained For.</a:t>
            </a:r>
          </a:p>
          <a:p>
            <a:pPr marL="681228" indent="-571500" algn="just"/>
            <a:r>
              <a:rPr lang="en-US" sz="2800" dirty="0" smtClean="0">
                <a:latin typeface="Times New Roman" pitchFamily="18" charset="0"/>
                <a:cs typeface="Times New Roman" pitchFamily="18" charset="0"/>
              </a:rPr>
              <a:t> Supervision of MPW’S performance</a:t>
            </a:r>
          </a:p>
          <a:p>
            <a:pPr marL="681228" indent="-571500" algn="just"/>
            <a:r>
              <a:rPr lang="en-US" sz="2800" dirty="0" smtClean="0">
                <a:latin typeface="Times New Roman" pitchFamily="18" charset="0"/>
                <a:cs typeface="Times New Roman" pitchFamily="18" charset="0"/>
              </a:rPr>
              <a:t> Treatment of Functional Psychosis.</a:t>
            </a:r>
          </a:p>
          <a:p>
            <a:pPr marL="681228" indent="-571500" algn="just"/>
            <a:r>
              <a:rPr lang="en-US" sz="2800" dirty="0" smtClean="0">
                <a:latin typeface="Times New Roman" pitchFamily="18" charset="0"/>
                <a:cs typeface="Times New Roman" pitchFamily="18" charset="0"/>
              </a:rPr>
              <a:t>Treatment of uncomplicated cases of psychiatry disorders associated with physical diseases.</a:t>
            </a:r>
          </a:p>
          <a:p>
            <a:pPr marL="681228" indent="-571500" algn="just"/>
            <a:r>
              <a:rPr lang="en-US" sz="2800" dirty="0" smtClean="0">
                <a:latin typeface="Times New Roman" pitchFamily="18" charset="0"/>
                <a:cs typeface="Times New Roman" pitchFamily="18" charset="0"/>
              </a:rPr>
              <a:t>Management of uncomplicated psychosocial problems.</a:t>
            </a:r>
          </a:p>
          <a:p>
            <a:pPr marL="681228" indent="-571500" algn="just"/>
            <a:r>
              <a:rPr lang="en-US" sz="2800" dirty="0" smtClean="0">
                <a:latin typeface="Times New Roman" pitchFamily="18" charset="0"/>
                <a:cs typeface="Times New Roman" pitchFamily="18" charset="0"/>
              </a:rPr>
              <a:t>Epidemiological surveillance of mental morbidity</a:t>
            </a:r>
            <a:r>
              <a:rPr lang="en-US" dirty="0" smtClean="0">
                <a:latin typeface="Times New Roman" pitchFamily="18" charset="0"/>
                <a:cs typeface="Times New Roman" pitchFamily="18" charset="0"/>
              </a:rPr>
              <a:t>.</a:t>
            </a:r>
            <a:endParaRPr lang="en-IN" dirty="0" smtClean="0">
              <a:latin typeface="Times New Roman" pitchFamily="18" charset="0"/>
              <a:cs typeface="Times New Roman" pitchFamily="18" charset="0"/>
            </a:endParaRPr>
          </a:p>
          <a:p>
            <a:pPr>
              <a:buNone/>
            </a:pPr>
            <a:endParaRPr lang="en-IN" u="sng"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IN" dirty="0"/>
          </a:p>
        </p:txBody>
      </p:sp>
      <p:sp>
        <p:nvSpPr>
          <p:cNvPr id="3" name="Content Placeholder 2"/>
          <p:cNvSpPr>
            <a:spLocks noGrp="1"/>
          </p:cNvSpPr>
          <p:nvPr>
            <p:ph idx="1"/>
          </p:nvPr>
        </p:nvSpPr>
        <p:spPr>
          <a:xfrm>
            <a:off x="457200" y="1066800"/>
            <a:ext cx="8229600" cy="5410200"/>
          </a:xfrm>
        </p:spPr>
        <p:txBody>
          <a:bodyPr>
            <a:normAutofit fontScale="85000" lnSpcReduction="20000"/>
          </a:bodyPr>
          <a:lstStyle/>
          <a:p>
            <a:pPr>
              <a:buNone/>
            </a:pPr>
            <a:r>
              <a:rPr lang="en-US" u="sng" dirty="0" smtClean="0">
                <a:solidFill>
                  <a:srgbClr val="FF0000"/>
                </a:solidFill>
                <a:latin typeface="Times New Roman" pitchFamily="18" charset="0"/>
                <a:cs typeface="Times New Roman" pitchFamily="18" charset="0"/>
              </a:rPr>
              <a:t>c. District Hospital</a:t>
            </a:r>
          </a:p>
          <a:p>
            <a:pPr algn="just">
              <a:lnSpc>
                <a:spcPct val="150000"/>
              </a:lnSpc>
              <a:buNone/>
            </a:pPr>
            <a:r>
              <a:rPr lang="en-US" sz="3000" dirty="0" smtClean="0">
                <a:latin typeface="Times New Roman" pitchFamily="18" charset="0"/>
                <a:cs typeface="Times New Roman" pitchFamily="18" charset="0"/>
              </a:rPr>
              <a:t>It was recognized that there should be </a:t>
            </a:r>
            <a:r>
              <a:rPr lang="en-US" sz="3000" u="sng" dirty="0" smtClean="0">
                <a:latin typeface="Times New Roman" pitchFamily="18" charset="0"/>
                <a:cs typeface="Times New Roman" pitchFamily="18" charset="0"/>
              </a:rPr>
              <a:t>at least 1 psychiatrist </a:t>
            </a:r>
            <a:r>
              <a:rPr lang="en-US" sz="3000" dirty="0" smtClean="0">
                <a:latin typeface="Times New Roman" pitchFamily="18" charset="0"/>
                <a:cs typeface="Times New Roman" pitchFamily="18" charset="0"/>
              </a:rPr>
              <a:t>attached to every district hospital as an integral part of the district health services. The district hospital should have </a:t>
            </a:r>
            <a:r>
              <a:rPr lang="en-US" sz="3000" u="sng" dirty="0" smtClean="0">
                <a:latin typeface="Times New Roman" pitchFamily="18" charset="0"/>
                <a:cs typeface="Times New Roman" pitchFamily="18" charset="0"/>
              </a:rPr>
              <a:t>30-50 psychiatric beds</a:t>
            </a:r>
            <a:r>
              <a:rPr lang="en-US" sz="3000" dirty="0" smtClean="0">
                <a:latin typeface="Times New Roman" pitchFamily="18" charset="0"/>
                <a:cs typeface="Times New Roman" pitchFamily="18" charset="0"/>
              </a:rPr>
              <a:t>.   </a:t>
            </a:r>
          </a:p>
          <a:p>
            <a:pPr algn="just">
              <a:lnSpc>
                <a:spcPct val="150000"/>
              </a:lnSpc>
              <a:buNone/>
            </a:pPr>
            <a:r>
              <a:rPr lang="en-US" sz="3000" dirty="0" smtClean="0">
                <a:latin typeface="Times New Roman" pitchFamily="18" charset="0"/>
                <a:cs typeface="Times New Roman" pitchFamily="18" charset="0"/>
              </a:rPr>
              <a:t>                                         The psychiatrist in a district hospital was envisaged to devote only a part of his time in clinical care and greater part in training and supervision of non- specialist health workers.</a:t>
            </a:r>
            <a:endParaRPr lang="en-IN" sz="3000" dirty="0" smtClean="0">
              <a:latin typeface="Times New Roman" pitchFamily="18" charset="0"/>
              <a:cs typeface="Times New Roman" pitchFamily="18" charset="0"/>
            </a:endParaRPr>
          </a:p>
          <a:p>
            <a:pPr>
              <a:buNone/>
            </a:pPr>
            <a:r>
              <a:rPr lang="en-US" u="sng" dirty="0" smtClean="0">
                <a:solidFill>
                  <a:srgbClr val="FF0000"/>
                </a:solidFill>
                <a:latin typeface="Times New Roman" pitchFamily="18" charset="0"/>
                <a:cs typeface="Times New Roman" pitchFamily="18" charset="0"/>
              </a:rPr>
              <a:t> </a:t>
            </a:r>
            <a:endParaRPr lang="en-IN" u="sng"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IN" dirty="0"/>
          </a:p>
        </p:txBody>
      </p:sp>
      <p:sp>
        <p:nvSpPr>
          <p:cNvPr id="3" name="Content Placeholder 2"/>
          <p:cNvSpPr>
            <a:spLocks noGrp="1"/>
          </p:cNvSpPr>
          <p:nvPr>
            <p:ph idx="1"/>
          </p:nvPr>
        </p:nvSpPr>
        <p:spPr>
          <a:xfrm>
            <a:off x="457200" y="914400"/>
            <a:ext cx="8229600" cy="5486400"/>
          </a:xfrm>
        </p:spPr>
        <p:txBody>
          <a:bodyPr>
            <a:normAutofit fontScale="92500" lnSpcReduction="10000"/>
          </a:bodyPr>
          <a:lstStyle/>
          <a:p>
            <a:pPr>
              <a:buNone/>
            </a:pPr>
            <a:r>
              <a:rPr lang="en-US" b="1" u="sng" dirty="0" smtClean="0">
                <a:solidFill>
                  <a:srgbClr val="FF0000"/>
                </a:solidFill>
                <a:latin typeface="Times New Roman" pitchFamily="18" charset="0"/>
                <a:cs typeface="Times New Roman" pitchFamily="18" charset="0"/>
              </a:rPr>
              <a:t>D. Mental Hospitals And Teaching Psychiatric Units </a:t>
            </a:r>
          </a:p>
          <a:p>
            <a:pPr algn="just">
              <a:lnSpc>
                <a:spcPct val="150000"/>
              </a:lnSpc>
              <a:buNone/>
            </a:pPr>
            <a:r>
              <a:rPr lang="en-US" sz="3000" dirty="0" smtClean="0">
                <a:latin typeface="Times New Roman" pitchFamily="18" charset="0"/>
                <a:cs typeface="Times New Roman" pitchFamily="18" charset="0"/>
              </a:rPr>
              <a:t>The major activities of these higher centers of psychiatric care include</a:t>
            </a:r>
          </a:p>
          <a:p>
            <a:pPr marL="681228" indent="-571500" algn="just">
              <a:lnSpc>
                <a:spcPct val="150000"/>
              </a:lnSpc>
              <a:buNone/>
            </a:pPr>
            <a:r>
              <a:rPr lang="en-US" sz="3000" dirty="0" smtClean="0">
                <a:latin typeface="Times New Roman" pitchFamily="18" charset="0"/>
                <a:cs typeface="Times New Roman" pitchFamily="18" charset="0"/>
              </a:rPr>
              <a:t>I.   Help in care of ‘difficult’ cases.</a:t>
            </a:r>
          </a:p>
          <a:p>
            <a:pPr marL="681228" indent="-571500" algn="just">
              <a:lnSpc>
                <a:spcPct val="150000"/>
              </a:lnSpc>
              <a:buNone/>
            </a:pPr>
            <a:r>
              <a:rPr lang="en-US" sz="3000" dirty="0" smtClean="0">
                <a:latin typeface="Times New Roman" pitchFamily="18" charset="0"/>
                <a:cs typeface="Times New Roman" pitchFamily="18" charset="0"/>
              </a:rPr>
              <a:t>II.  Teaching.</a:t>
            </a:r>
          </a:p>
          <a:p>
            <a:pPr marL="681228" indent="-571500" algn="just">
              <a:lnSpc>
                <a:spcPct val="150000"/>
              </a:lnSpc>
              <a:buNone/>
            </a:pPr>
            <a:r>
              <a:rPr lang="en-US" sz="3000" dirty="0" smtClean="0">
                <a:latin typeface="Times New Roman" pitchFamily="18" charset="0"/>
                <a:cs typeface="Times New Roman" pitchFamily="18" charset="0"/>
              </a:rPr>
              <a:t>III. Specialized facilities such as occupational therapy units, psychotherapy, counseling and behavior therapy.</a:t>
            </a:r>
          </a:p>
          <a:p>
            <a:pPr>
              <a:buNone/>
            </a:pPr>
            <a:endParaRPr lang="en-IN" u="sng"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2. REHABILITATION</a:t>
            </a:r>
            <a:endParaRPr lang="en-IN" dirty="0"/>
          </a:p>
        </p:txBody>
      </p:sp>
      <p:sp>
        <p:nvSpPr>
          <p:cNvPr id="3" name="Content Placeholder 2"/>
          <p:cNvSpPr>
            <a:spLocks noGrp="1"/>
          </p:cNvSpPr>
          <p:nvPr>
            <p:ph idx="1"/>
          </p:nvPr>
        </p:nvSpPr>
        <p:spPr/>
        <p:txBody>
          <a:bodyPr/>
          <a:lstStyle/>
          <a:p>
            <a:pPr algn="just">
              <a:lnSpc>
                <a:spcPct val="150000"/>
              </a:lnSpc>
            </a:pPr>
            <a:r>
              <a:rPr lang="en-US" sz="2800" dirty="0" smtClean="0">
                <a:latin typeface="Times New Roman" pitchFamily="18" charset="0"/>
                <a:cs typeface="Times New Roman" pitchFamily="18" charset="0"/>
              </a:rPr>
              <a:t>The components of this subprograms include maintenance treatment of epileptics and psychotics at the community levels and development of rehabilitation centers at both the district level and the higher referral centers.</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3. PREVENTION</a:t>
            </a:r>
            <a:endParaRPr lang="en-IN" dirty="0"/>
          </a:p>
        </p:txBody>
      </p:sp>
      <p:sp>
        <p:nvSpPr>
          <p:cNvPr id="3" name="Content Placeholder 2"/>
          <p:cNvSpPr>
            <a:spLocks noGrp="1"/>
          </p:cNvSpPr>
          <p:nvPr>
            <p:ph idx="1"/>
          </p:nvPr>
        </p:nvSpPr>
        <p:spPr/>
        <p:txBody>
          <a:bodyPr>
            <a:normAutofit/>
          </a:bodyPr>
          <a:lstStyle/>
          <a:p>
            <a:pPr algn="just">
              <a:lnSpc>
                <a:spcPct val="150000"/>
              </a:lnSpc>
              <a:buNone/>
            </a:pPr>
            <a:r>
              <a:rPr lang="en-US" sz="2800" dirty="0" smtClean="0">
                <a:latin typeface="Times New Roman" pitchFamily="18" charset="0"/>
                <a:cs typeface="Times New Roman" pitchFamily="18" charset="0"/>
              </a:rPr>
              <a:t>The prevention component is to be community-based, with the initial focus on prevention and control of alcohol-related problems.</a:t>
            </a:r>
          </a:p>
          <a:p>
            <a:pPr algn="just">
              <a:lnSpc>
                <a:spcPct val="150000"/>
              </a:lnSpc>
              <a:buNone/>
            </a:pPr>
            <a:r>
              <a:rPr lang="en-US" sz="2800" dirty="0" smtClean="0">
                <a:latin typeface="Times New Roman" pitchFamily="18" charset="0"/>
                <a:cs typeface="Times New Roman" pitchFamily="18" charset="0"/>
              </a:rPr>
              <a:t>                         Later, problems such as addictions, juvenile delinquency and acute adjustment problems such as suicidal attempts are to be addressed</a:t>
            </a:r>
            <a:endParaRPr lang="en-IN"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ROLE OF NURSE IN NMHP</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953000"/>
          </a:xfrm>
        </p:spPr>
        <p:txBody>
          <a:bodyPr>
            <a:normAutofit fontScale="92500" lnSpcReduction="10000"/>
          </a:bodyPr>
          <a:lstStyle/>
          <a:p>
            <a:pPr algn="just"/>
            <a:r>
              <a:rPr lang="en-IN" sz="3000" dirty="0" smtClean="0">
                <a:latin typeface="Times New Roman" pitchFamily="18" charset="0"/>
                <a:cs typeface="Times New Roman" pitchFamily="18" charset="0"/>
              </a:rPr>
              <a:t>Provide care and meeting their basic needs</a:t>
            </a:r>
          </a:p>
          <a:p>
            <a:pPr algn="just"/>
            <a:r>
              <a:rPr lang="en-IN" sz="3000" dirty="0" smtClean="0">
                <a:latin typeface="Times New Roman" pitchFamily="18" charset="0"/>
                <a:cs typeface="Times New Roman" pitchFamily="18" charset="0"/>
              </a:rPr>
              <a:t>Conducting occupational, recreational and group therapy</a:t>
            </a:r>
          </a:p>
          <a:p>
            <a:pPr algn="just"/>
            <a:r>
              <a:rPr lang="en-IN" sz="3000" dirty="0" smtClean="0">
                <a:latin typeface="Times New Roman" pitchFamily="18" charset="0"/>
                <a:cs typeface="Times New Roman" pitchFamily="18" charset="0"/>
              </a:rPr>
              <a:t>Mental health education to the family and public</a:t>
            </a:r>
          </a:p>
          <a:p>
            <a:pPr algn="just"/>
            <a:r>
              <a:rPr lang="en-IN" sz="3000" dirty="0" smtClean="0">
                <a:latin typeface="Times New Roman" pitchFamily="18" charset="0"/>
                <a:cs typeface="Times New Roman" pitchFamily="18" charset="0"/>
              </a:rPr>
              <a:t>Active participation and training to professionals and non professionals in PHC. </a:t>
            </a:r>
          </a:p>
          <a:p>
            <a:pPr algn="just"/>
            <a:r>
              <a:rPr lang="en-IN" sz="3000" dirty="0" smtClean="0">
                <a:latin typeface="Times New Roman" pitchFamily="18" charset="0"/>
                <a:cs typeface="Times New Roman" pitchFamily="18" charset="0"/>
              </a:rPr>
              <a:t>Supervise the task of multipurpose workers</a:t>
            </a:r>
          </a:p>
          <a:p>
            <a:pPr algn="just"/>
            <a:r>
              <a:rPr lang="en-IN" sz="3000" dirty="0" smtClean="0">
                <a:latin typeface="Times New Roman" pitchFamily="18" charset="0"/>
                <a:cs typeface="Times New Roman" pitchFamily="18" charset="0"/>
              </a:rPr>
              <a:t>Assist psychiatrist in research activities in monitoring mental health care at district and PHC</a:t>
            </a:r>
          </a:p>
          <a:p>
            <a:pPr algn="just"/>
            <a:r>
              <a:rPr lang="en-IN" sz="3000" dirty="0" smtClean="0">
                <a:latin typeface="Times New Roman" pitchFamily="18" charset="0"/>
                <a:cs typeface="Times New Roman" pitchFamily="18" charset="0"/>
              </a:rPr>
              <a:t>Creating public awareness in the care of individuals with various mental disorders</a:t>
            </a:r>
            <a:r>
              <a:rPr lang="en-IN" dirty="0" smtClean="0">
                <a:latin typeface="Times New Roman" pitchFamily="18" charset="0"/>
                <a:cs typeface="Times New Roman" pitchFamily="18" charset="0"/>
              </a:rPr>
              <a:t>.</a:t>
            </a:r>
            <a:endParaRPr lang="en-IN"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dirty="0" smtClean="0">
                <a:solidFill>
                  <a:srgbClr val="002060"/>
                </a:solidFill>
                <a:latin typeface="Times New Roman" pitchFamily="18" charset="0"/>
                <a:cs typeface="Times New Roman" pitchFamily="18" charset="0"/>
              </a:rPr>
              <a:t>SUMMARY </a:t>
            </a:r>
            <a:endParaRPr lang="en-IN" sz="440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lnSpc>
                <a:spcPct val="150000"/>
              </a:lnSpc>
              <a:buNone/>
            </a:pPr>
            <a:r>
              <a:rPr lang="en-IN" sz="2800" dirty="0" smtClean="0">
                <a:latin typeface="Times New Roman" pitchFamily="18" charset="0"/>
                <a:cs typeface="Times New Roman" pitchFamily="18" charset="0"/>
              </a:rPr>
              <a:t>So far,  we have discussed about national mental health program under the following headings:</a:t>
            </a:r>
          </a:p>
          <a:p>
            <a:pPr algn="just">
              <a:lnSpc>
                <a:spcPct val="150000"/>
              </a:lnSpc>
            </a:pPr>
            <a:r>
              <a:rPr lang="en-IN" sz="2800" dirty="0" smtClean="0">
                <a:latin typeface="Times New Roman" pitchFamily="18" charset="0"/>
                <a:cs typeface="Times New Roman" pitchFamily="18" charset="0"/>
              </a:rPr>
              <a:t>Introduction</a:t>
            </a:r>
          </a:p>
          <a:p>
            <a:pPr algn="just">
              <a:lnSpc>
                <a:spcPct val="150000"/>
              </a:lnSpc>
            </a:pPr>
            <a:r>
              <a:rPr lang="en-IN" sz="2800" dirty="0" smtClean="0">
                <a:latin typeface="Times New Roman" pitchFamily="18" charset="0"/>
                <a:cs typeface="Times New Roman" pitchFamily="18" charset="0"/>
              </a:rPr>
              <a:t>Aims</a:t>
            </a:r>
          </a:p>
          <a:p>
            <a:pPr algn="just">
              <a:lnSpc>
                <a:spcPct val="150000"/>
              </a:lnSpc>
            </a:pPr>
            <a:r>
              <a:rPr lang="en-IN" sz="2800" dirty="0" smtClean="0">
                <a:latin typeface="Times New Roman" pitchFamily="18" charset="0"/>
                <a:cs typeface="Times New Roman" pitchFamily="18" charset="0"/>
              </a:rPr>
              <a:t>Objectives</a:t>
            </a:r>
          </a:p>
          <a:p>
            <a:pPr algn="just">
              <a:lnSpc>
                <a:spcPct val="150000"/>
              </a:lnSpc>
            </a:pPr>
            <a:r>
              <a:rPr lang="en-IN" sz="2800" dirty="0" smtClean="0">
                <a:latin typeface="Times New Roman" pitchFamily="18" charset="0"/>
                <a:cs typeface="Times New Roman" pitchFamily="18" charset="0"/>
              </a:rPr>
              <a:t> Approaches </a:t>
            </a:r>
          </a:p>
          <a:p>
            <a:pPr algn="just">
              <a:lnSpc>
                <a:spcPct val="150000"/>
              </a:lnSpc>
            </a:pPr>
            <a:r>
              <a:rPr lang="en-IN" sz="2800" dirty="0" smtClean="0">
                <a:latin typeface="Times New Roman" pitchFamily="18" charset="0"/>
                <a:cs typeface="Times New Roman" pitchFamily="18" charset="0"/>
              </a:rPr>
              <a:t>Components</a:t>
            </a:r>
            <a:endParaRPr lang="en-IN" sz="2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dirty="0" smtClean="0">
                <a:solidFill>
                  <a:srgbClr val="002060"/>
                </a:solidFill>
                <a:latin typeface="Times New Roman" pitchFamily="18" charset="0"/>
                <a:cs typeface="Times New Roman" pitchFamily="18" charset="0"/>
              </a:rPr>
              <a:t>REFERENCES </a:t>
            </a:r>
            <a:endParaRPr lang="en-IN" sz="440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lgn="just">
              <a:lnSpc>
                <a:spcPct val="150000"/>
              </a:lnSpc>
            </a:pPr>
            <a:r>
              <a:rPr lang="en-IN" sz="2800" dirty="0" smtClean="0">
                <a:latin typeface="Times New Roman" pitchFamily="18" charset="0"/>
                <a:cs typeface="Times New Roman" pitchFamily="18" charset="0"/>
              </a:rPr>
              <a:t>R Sreevani, “A guide to mental health and                                                                  psychiatric nursing”. 3</a:t>
            </a:r>
            <a:r>
              <a:rPr lang="en-IN" sz="2800" baseline="30000" dirty="0" smtClean="0">
                <a:latin typeface="Times New Roman" pitchFamily="18" charset="0"/>
                <a:cs typeface="Times New Roman" pitchFamily="18" charset="0"/>
              </a:rPr>
              <a:t>rd</a:t>
            </a:r>
            <a:r>
              <a:rPr lang="en-IN" sz="2800" dirty="0" smtClean="0">
                <a:latin typeface="Times New Roman" pitchFamily="18" charset="0"/>
                <a:cs typeface="Times New Roman" pitchFamily="18" charset="0"/>
              </a:rPr>
              <a:t> edition</a:t>
            </a:r>
          </a:p>
          <a:p>
            <a:pPr marL="514350" indent="-514350" algn="just">
              <a:lnSpc>
                <a:spcPct val="150000"/>
              </a:lnSpc>
              <a:buNone/>
            </a:pPr>
            <a:r>
              <a:rPr lang="en-IN" sz="2800" dirty="0" smtClean="0">
                <a:latin typeface="Times New Roman" pitchFamily="18" charset="0"/>
                <a:cs typeface="Times New Roman" pitchFamily="18" charset="0"/>
              </a:rPr>
              <a:t>                     </a:t>
            </a:r>
          </a:p>
          <a:p>
            <a:pPr marL="514350" indent="-514350" algn="just">
              <a:lnSpc>
                <a:spcPct val="150000"/>
              </a:lnSpc>
            </a:pPr>
            <a:r>
              <a:rPr lang="en-IN" sz="2800" dirty="0" smtClean="0">
                <a:latin typeface="Times New Roman" pitchFamily="18" charset="0"/>
                <a:cs typeface="Times New Roman" pitchFamily="18" charset="0"/>
              </a:rPr>
              <a:t> Niraj Ahuja, “A short text book of psychiatry”</a:t>
            </a:r>
          </a:p>
          <a:p>
            <a:pPr marL="514350" indent="-514350" algn="just">
              <a:lnSpc>
                <a:spcPct val="150000"/>
              </a:lnSpc>
              <a:buNone/>
            </a:pPr>
            <a:r>
              <a:rPr lang="en-IN" sz="2800" dirty="0" smtClean="0">
                <a:latin typeface="Times New Roman" pitchFamily="18" charset="0"/>
                <a:cs typeface="Times New Roman" pitchFamily="18" charset="0"/>
              </a:rPr>
              <a:t>       7</a:t>
            </a:r>
            <a:r>
              <a:rPr lang="en-IN" sz="2800" baseline="30000" dirty="0" smtClean="0">
                <a:latin typeface="Times New Roman" pitchFamily="18" charset="0"/>
                <a:cs typeface="Times New Roman" pitchFamily="18" charset="0"/>
              </a:rPr>
              <a:t>th</a:t>
            </a:r>
            <a:r>
              <a:rPr lang="en-IN" sz="2800" dirty="0" smtClean="0">
                <a:latin typeface="Times New Roman" pitchFamily="18" charset="0"/>
                <a:cs typeface="Times New Roman" pitchFamily="18" charset="0"/>
              </a:rPr>
              <a:t> edition</a:t>
            </a:r>
          </a:p>
          <a:p>
            <a:pPr marL="514350" indent="-514350" algn="just">
              <a:lnSpc>
                <a:spcPct val="150000"/>
              </a:lnSpc>
              <a:buNone/>
            </a:pPr>
            <a:r>
              <a:rPr lang="en-IN" sz="2800" dirty="0" smtClean="0">
                <a:latin typeface="Times New Roman" pitchFamily="18" charset="0"/>
                <a:cs typeface="Times New Roman" pitchFamily="18" charset="0"/>
              </a:rPr>
              <a:t>                           </a:t>
            </a:r>
            <a:endParaRPr lang="en-IN" sz="3600" dirty="0" smtClean="0">
              <a:latin typeface="Times New Roman" pitchFamily="18" charset="0"/>
              <a:cs typeface="Times New Roman" pitchFamily="18" charset="0"/>
            </a:endParaRP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dirty="0" smtClean="0">
                <a:solidFill>
                  <a:srgbClr val="002060"/>
                </a:solidFill>
                <a:latin typeface="Times New Roman" pitchFamily="18" charset="0"/>
                <a:cs typeface="Times New Roman" pitchFamily="18" charset="0"/>
              </a:rPr>
              <a:t>MUHS EXAM APPEARED  QUESTION </a:t>
            </a:r>
            <a:endParaRPr lang="en-IN"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828800"/>
            <a:ext cx="8686800" cy="4297363"/>
          </a:xfrm>
        </p:spPr>
        <p:txBody>
          <a:bodyPr>
            <a:normAutofit/>
          </a:bodyPr>
          <a:lstStyle/>
          <a:p>
            <a:pPr algn="just"/>
            <a:r>
              <a:rPr lang="en-IN" sz="2800" dirty="0" smtClean="0">
                <a:latin typeface="Times New Roman" pitchFamily="18" charset="0"/>
                <a:cs typeface="Times New Roman" pitchFamily="18" charset="0"/>
              </a:rPr>
              <a:t>National Mental Health Program    (SAQ 5marks)             </a:t>
            </a:r>
            <a:endParaRPr lang="en-IN" sz="2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687762"/>
          </a:xfrm>
        </p:spPr>
        <p:txBody>
          <a:bodyPr/>
          <a:lstStyle/>
          <a:p>
            <a:r>
              <a:rPr lang="en-IN" dirty="0" smtClean="0"/>
              <a:t> </a:t>
            </a:r>
            <a:br>
              <a:rPr lang="en-IN" dirty="0" smtClean="0"/>
            </a:br>
            <a:r>
              <a:rPr lang="en-IN" dirty="0" smtClean="0"/>
              <a:t/>
            </a:r>
            <a:br>
              <a:rPr lang="en-IN" dirty="0" smtClean="0"/>
            </a:br>
            <a:r>
              <a:rPr lang="en-IN" sz="4400" dirty="0" smtClean="0">
                <a:solidFill>
                  <a:srgbClr val="002060"/>
                </a:solidFill>
              </a:rPr>
              <a:t>Thank you    </a:t>
            </a:r>
            <a:endParaRPr lang="en-IN" sz="4400" dirty="0">
              <a:solidFill>
                <a:srgbClr val="002060"/>
              </a:solidFill>
            </a:endParaRPr>
          </a:p>
        </p:txBody>
      </p:sp>
      <p:sp>
        <p:nvSpPr>
          <p:cNvPr id="3" name="Content Placeholder 2"/>
          <p:cNvSpPr>
            <a:spLocks noGrp="1"/>
          </p:cNvSpPr>
          <p:nvPr>
            <p:ph idx="1"/>
          </p:nvPr>
        </p:nvSpPr>
        <p:spPr>
          <a:xfrm>
            <a:off x="457200" y="3429000"/>
            <a:ext cx="8229600" cy="2697163"/>
          </a:xfrm>
        </p:spPr>
        <p:txBody>
          <a:bodyPr/>
          <a:lstStyle/>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002060"/>
                </a:solidFill>
                <a:latin typeface="Times New Roman" pitchFamily="18" charset="0"/>
                <a:cs typeface="Times New Roman" pitchFamily="18" charset="0"/>
              </a:rPr>
              <a:t>PURPOSE STATEMENT</a:t>
            </a:r>
            <a:endParaRPr lang="en-IN"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buNone/>
            </a:pPr>
            <a:r>
              <a:rPr lang="en-US" sz="2800" dirty="0" smtClean="0">
                <a:solidFill>
                  <a:schemeClr val="tx1"/>
                </a:solidFill>
                <a:latin typeface="Times New Roman" pitchFamily="18" charset="0"/>
                <a:cs typeface="Times New Roman" pitchFamily="18" charset="0"/>
              </a:rPr>
              <a:t>    At the end of the lecture  the students will be able to gain knowledge </a:t>
            </a:r>
            <a:r>
              <a:rPr lang="en-US" sz="2800" dirty="0" smtClean="0">
                <a:latin typeface="Times New Roman" pitchFamily="18" charset="0"/>
                <a:cs typeface="Times New Roman" pitchFamily="18" charset="0"/>
              </a:rPr>
              <a:t>regarding</a:t>
            </a:r>
            <a:r>
              <a:rPr lang="en-US" sz="2800" dirty="0" smtClean="0">
                <a:solidFill>
                  <a:schemeClr val="tx1"/>
                </a:solidFill>
                <a:latin typeface="Times New Roman" pitchFamily="18" charset="0"/>
                <a:cs typeface="Times New Roman" pitchFamily="18" charset="0"/>
              </a:rPr>
              <a:t> national mental health program.</a:t>
            </a:r>
          </a:p>
          <a:p>
            <a:pPr>
              <a:buNone/>
            </a:pPr>
            <a:endParaRPr lang="en-IN" sz="32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solidFill>
                  <a:srgbClr val="002060"/>
                </a:solidFill>
                <a:latin typeface="Times New Roman" pitchFamily="18" charset="0"/>
                <a:cs typeface="Times New Roman" pitchFamily="18" charset="0"/>
              </a:rPr>
              <a:t>ACKNOWLEDGEMENT</a:t>
            </a:r>
          </a:p>
        </p:txBody>
      </p:sp>
      <p:sp>
        <p:nvSpPr>
          <p:cNvPr id="3" name="Content Placeholder 2"/>
          <p:cNvSpPr>
            <a:spLocks noGrp="1"/>
          </p:cNvSpPr>
          <p:nvPr>
            <p:ph idx="1"/>
          </p:nvPr>
        </p:nvSpPr>
        <p:spPr/>
        <p:txBody>
          <a:bodyPr>
            <a:normAutofit/>
          </a:bodyPr>
          <a:lstStyle/>
          <a:p>
            <a:pPr algn="just">
              <a:buFont typeface="Arial" charset="0"/>
              <a:buNone/>
              <a:defRPr/>
            </a:pPr>
            <a:r>
              <a:rPr lang="en-US" sz="2800" dirty="0" smtClean="0">
                <a:latin typeface="Times New Roman" pitchFamily="18" charset="0"/>
                <a:cs typeface="Times New Roman" pitchFamily="18" charset="0"/>
              </a:rPr>
              <a:t>Department wishes to acknowledge with thanks</a:t>
            </a:r>
          </a:p>
          <a:p>
            <a:pPr algn="just">
              <a:buFont typeface="Arial" charset="0"/>
              <a:buNone/>
              <a:defRPr/>
            </a:pPr>
            <a:endParaRPr lang="en-US" sz="2800" dirty="0" smtClean="0">
              <a:latin typeface="Times New Roman" pitchFamily="18" charset="0"/>
              <a:cs typeface="Times New Roman" pitchFamily="18" charset="0"/>
            </a:endParaRPr>
          </a:p>
          <a:p>
            <a:pPr algn="just">
              <a:defRPr/>
            </a:pPr>
            <a:r>
              <a:rPr lang="en-US" sz="2800" dirty="0" smtClean="0">
                <a:latin typeface="Times New Roman" pitchFamily="18" charset="0"/>
                <a:cs typeface="Times New Roman" pitchFamily="18" charset="0"/>
              </a:rPr>
              <a:t>Efforts of  Ms Liji Varghese  for making this LRM</a:t>
            </a:r>
          </a:p>
          <a:p>
            <a:pPr algn="just">
              <a:buFont typeface="Arial" charset="0"/>
              <a:buNone/>
              <a:defRPr/>
            </a:pPr>
            <a:endParaRPr lang="en-US" sz="2800" dirty="0" smtClean="0">
              <a:latin typeface="Times New Roman" pitchFamily="18" charset="0"/>
              <a:cs typeface="Times New Roman" pitchFamily="18" charset="0"/>
            </a:endParaRPr>
          </a:p>
          <a:p>
            <a:pPr algn="just">
              <a:defRPr/>
            </a:pPr>
            <a:r>
              <a:rPr lang="en-US" sz="2800" dirty="0" smtClean="0">
                <a:latin typeface="Times New Roman" pitchFamily="18" charset="0"/>
                <a:cs typeface="Times New Roman" pitchFamily="18" charset="0"/>
              </a:rPr>
              <a:t>Staff of the department for content validation</a:t>
            </a:r>
          </a:p>
          <a:p>
            <a:pPr algn="just">
              <a:buFont typeface="Arial" charset="0"/>
              <a:buNone/>
              <a:defRPr/>
            </a:pPr>
            <a:endParaRPr lang="en-US" sz="2800" dirty="0" smtClean="0">
              <a:latin typeface="Times New Roman" pitchFamily="18" charset="0"/>
              <a:cs typeface="Times New Roman" pitchFamily="18" charset="0"/>
            </a:endParaRPr>
          </a:p>
          <a:p>
            <a:pPr algn="just">
              <a:defRPr/>
            </a:pPr>
            <a:r>
              <a:rPr lang="en-US" sz="2800" dirty="0" smtClean="0">
                <a:latin typeface="Times New Roman" pitchFamily="18" charset="0"/>
                <a:cs typeface="Times New Roman" pitchFamily="18" charset="0"/>
              </a:rPr>
              <a:t>MET department for guidance &amp; format validation</a:t>
            </a:r>
            <a:endParaRPr lang="en-US"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28600"/>
            <a:ext cx="8229600" cy="1143000"/>
          </a:xfrm>
        </p:spPr>
        <p:txBody>
          <a:bodyPr/>
          <a:lstStyle/>
          <a:p>
            <a:r>
              <a:rPr lang="en-US" b="1" dirty="0" smtClean="0">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LEARNING OBJECTIVES</a:t>
            </a:r>
            <a:endParaRPr lang="en-IN" dirty="0" smtClean="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04800" y="990600"/>
          <a:ext cx="8534400" cy="4177216"/>
        </p:xfrm>
        <a:graphic>
          <a:graphicData uri="http://schemas.openxmlformats.org/drawingml/2006/table">
            <a:tbl>
              <a:tblPr firstRow="1" bandRow="1">
                <a:tableStyleId>{5C22544A-7EE6-4342-B048-85BDC9FD1C3A}</a:tableStyleId>
              </a:tblPr>
              <a:tblGrid>
                <a:gridCol w="661737"/>
                <a:gridCol w="4926263"/>
                <a:gridCol w="1651000"/>
                <a:gridCol w="1295400"/>
              </a:tblGrid>
              <a:tr h="1309184">
                <a:tc>
                  <a:txBody>
                    <a:bodyPr/>
                    <a:lstStyle/>
                    <a:p>
                      <a:r>
                        <a:rPr lang="en-US" sz="2000" dirty="0" err="1" smtClean="0">
                          <a:solidFill>
                            <a:schemeClr val="tx1"/>
                          </a:solidFill>
                        </a:rPr>
                        <a:t>Sr</a:t>
                      </a:r>
                      <a:r>
                        <a:rPr lang="en-US" sz="2000" dirty="0" smtClean="0">
                          <a:solidFill>
                            <a:schemeClr val="tx1"/>
                          </a:solidFill>
                        </a:rPr>
                        <a:t> no</a:t>
                      </a:r>
                      <a:endParaRPr lang="en-IN" sz="2000" dirty="0">
                        <a:solidFill>
                          <a:schemeClr val="tx1"/>
                        </a:solidFill>
                      </a:endParaRPr>
                    </a:p>
                  </a:txBody>
                  <a:tcPr marT="45715" marB="45715"/>
                </a:tc>
                <a:tc>
                  <a:txBody>
                    <a:bodyPr/>
                    <a:lstStyle/>
                    <a:p>
                      <a:pPr algn="ctr"/>
                      <a:r>
                        <a:rPr lang="en-US" sz="2000" dirty="0" smtClean="0">
                          <a:solidFill>
                            <a:schemeClr val="tx1"/>
                          </a:solidFill>
                        </a:rPr>
                        <a:t>Learning</a:t>
                      </a:r>
                      <a:r>
                        <a:rPr lang="en-US" sz="2000" baseline="0" dirty="0" smtClean="0">
                          <a:solidFill>
                            <a:schemeClr val="tx1"/>
                          </a:solidFill>
                        </a:rPr>
                        <a:t> objectives</a:t>
                      </a:r>
                      <a:endParaRPr lang="en-IN" sz="2000" dirty="0">
                        <a:solidFill>
                          <a:schemeClr val="tx1"/>
                        </a:solidFill>
                      </a:endParaRPr>
                    </a:p>
                  </a:txBody>
                  <a:tcPr marT="45715" marB="45715"/>
                </a:tc>
                <a:tc>
                  <a:txBody>
                    <a:bodyPr/>
                    <a:lstStyle/>
                    <a:p>
                      <a:pPr algn="ctr"/>
                      <a:r>
                        <a:rPr lang="en-US" sz="2000" dirty="0" smtClean="0">
                          <a:solidFill>
                            <a:schemeClr val="tx1"/>
                          </a:solidFill>
                        </a:rPr>
                        <a:t>Domain</a:t>
                      </a:r>
                      <a:endParaRPr lang="en-IN" sz="2000" dirty="0">
                        <a:solidFill>
                          <a:schemeClr val="tx1"/>
                        </a:solidFill>
                      </a:endParaRPr>
                    </a:p>
                  </a:txBody>
                  <a:tcPr marT="45715" marB="45715"/>
                </a:tc>
                <a:tc>
                  <a:txBody>
                    <a:bodyPr/>
                    <a:lstStyle/>
                    <a:p>
                      <a:pPr algn="ctr"/>
                      <a:r>
                        <a:rPr lang="en-US" sz="2000" dirty="0" smtClean="0">
                          <a:solidFill>
                            <a:schemeClr val="tx1"/>
                          </a:solidFill>
                        </a:rPr>
                        <a:t>Level</a:t>
                      </a:r>
                      <a:endParaRPr lang="en-IN" sz="2000" dirty="0">
                        <a:solidFill>
                          <a:schemeClr val="tx1"/>
                        </a:solidFill>
                      </a:endParaRPr>
                    </a:p>
                  </a:txBody>
                  <a:tcPr marT="45715" marB="45715"/>
                </a:tc>
              </a:tr>
              <a:tr h="1434016">
                <a:tc>
                  <a:txBody>
                    <a:bodyPr/>
                    <a:lstStyle/>
                    <a:p>
                      <a:r>
                        <a:rPr lang="en-IN" sz="2400" dirty="0" smtClean="0"/>
                        <a:t>1</a:t>
                      </a:r>
                      <a:endParaRPr lang="en-IN" sz="2400" dirty="0"/>
                    </a:p>
                  </a:txBody>
                  <a:tcPr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800" dirty="0" smtClean="0">
                          <a:latin typeface="Times New Roman" pitchFamily="18" charset="0"/>
                          <a:cs typeface="Times New Roman" pitchFamily="18" charset="0"/>
                        </a:rPr>
                        <a:t>Introduce</a:t>
                      </a:r>
                      <a:r>
                        <a:rPr lang="en-IN" sz="2800" baseline="0" dirty="0" smtClean="0">
                          <a:latin typeface="Times New Roman" pitchFamily="18" charset="0"/>
                          <a:cs typeface="Times New Roman" pitchFamily="18" charset="0"/>
                        </a:rPr>
                        <a:t> </a:t>
                      </a:r>
                      <a:r>
                        <a:rPr lang="en-US" sz="2800" baseline="0" dirty="0" smtClean="0">
                          <a:latin typeface="Times New Roman" pitchFamily="18" charset="0"/>
                          <a:cs typeface="Times New Roman" pitchFamily="18" charset="0"/>
                        </a:rPr>
                        <a:t>national mental health program</a:t>
                      </a:r>
                      <a:endParaRPr lang="en-US" sz="2800" dirty="0" smtClean="0">
                        <a:latin typeface="Times New Roman" pitchFamily="18" charset="0"/>
                        <a:cs typeface="Times New Roman" pitchFamily="18" charset="0"/>
                      </a:endParaRPr>
                    </a:p>
                    <a:p>
                      <a:endParaRPr lang="en-IN" sz="2800" dirty="0">
                        <a:latin typeface="Times New Roman" pitchFamily="18" charset="0"/>
                        <a:cs typeface="Times New Roman" pitchFamily="18" charset="0"/>
                      </a:endParaRPr>
                    </a:p>
                  </a:txBody>
                  <a:tcPr marT="45715" marB="45715"/>
                </a:tc>
                <a:tc>
                  <a:txBody>
                    <a:bodyPr/>
                    <a:lstStyle/>
                    <a:p>
                      <a:r>
                        <a:rPr lang="en-IN" sz="2800" dirty="0" smtClean="0">
                          <a:latin typeface="Times New Roman" pitchFamily="18" charset="0"/>
                          <a:cs typeface="Times New Roman" pitchFamily="18" charset="0"/>
                        </a:rPr>
                        <a:t>cognitive</a:t>
                      </a:r>
                      <a:endParaRPr lang="en-IN" sz="2800" dirty="0">
                        <a:latin typeface="Times New Roman" pitchFamily="18" charset="0"/>
                        <a:cs typeface="Times New Roman" pitchFamily="18" charset="0"/>
                      </a:endParaRPr>
                    </a:p>
                  </a:txBody>
                  <a:tcPr marT="45715" marB="45715"/>
                </a:tc>
                <a:tc>
                  <a:txBody>
                    <a:bodyPr/>
                    <a:lstStyle/>
                    <a:p>
                      <a:r>
                        <a:rPr lang="en-IN" sz="2800" dirty="0" smtClean="0">
                          <a:latin typeface="Times New Roman" pitchFamily="18" charset="0"/>
                          <a:cs typeface="Times New Roman" pitchFamily="18" charset="0"/>
                        </a:rPr>
                        <a:t>Must know</a:t>
                      </a:r>
                      <a:endParaRPr lang="en-IN" sz="2800" dirty="0">
                        <a:latin typeface="Times New Roman" pitchFamily="18" charset="0"/>
                        <a:cs typeface="Times New Roman" pitchFamily="18" charset="0"/>
                      </a:endParaRPr>
                    </a:p>
                  </a:txBody>
                  <a:tcPr marT="45715" marB="45715"/>
                </a:tc>
              </a:tr>
              <a:tr h="1434016">
                <a:tc>
                  <a:txBody>
                    <a:bodyPr/>
                    <a:lstStyle/>
                    <a:p>
                      <a:r>
                        <a:rPr lang="en-US" sz="2400" dirty="0" smtClean="0"/>
                        <a:t>2</a:t>
                      </a:r>
                      <a:endParaRPr lang="en-IN" sz="2400" dirty="0"/>
                    </a:p>
                  </a:txBody>
                  <a:tcPr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latin typeface="Times New Roman" pitchFamily="18" charset="0"/>
                          <a:cs typeface="Times New Roman" pitchFamily="18" charset="0"/>
                        </a:rPr>
                        <a:t>Explain</a:t>
                      </a:r>
                      <a:r>
                        <a:rPr lang="en-US" sz="2800" baseline="0" dirty="0" smtClean="0">
                          <a:latin typeface="Times New Roman" pitchFamily="18" charset="0"/>
                          <a:cs typeface="Times New Roman" pitchFamily="18" charset="0"/>
                        </a:rPr>
                        <a:t> national mental health program</a:t>
                      </a:r>
                      <a:endParaRPr lang="en-US" sz="2800" dirty="0" smtClean="0">
                        <a:latin typeface="Times New Roman" pitchFamily="18" charset="0"/>
                        <a:cs typeface="Times New Roman" pitchFamily="18" charset="0"/>
                      </a:endParaRPr>
                    </a:p>
                    <a:p>
                      <a:endParaRPr lang="en-IN" sz="2800" dirty="0">
                        <a:latin typeface="Times New Roman" pitchFamily="18" charset="0"/>
                        <a:cs typeface="Times New Roman" pitchFamily="18" charset="0"/>
                      </a:endParaRPr>
                    </a:p>
                  </a:txBody>
                  <a:tcPr marT="45715" marB="45715"/>
                </a:tc>
                <a:tc>
                  <a:txBody>
                    <a:bodyPr/>
                    <a:lstStyle/>
                    <a:p>
                      <a:r>
                        <a:rPr lang="en-US" sz="2800" dirty="0" smtClean="0">
                          <a:latin typeface="Times New Roman" pitchFamily="18" charset="0"/>
                          <a:cs typeface="Times New Roman" pitchFamily="18" charset="0"/>
                        </a:rPr>
                        <a:t>Cognitive</a:t>
                      </a:r>
                      <a:endParaRPr lang="en-IN" sz="2800" dirty="0">
                        <a:latin typeface="Times New Roman" pitchFamily="18" charset="0"/>
                        <a:cs typeface="Times New Roman" pitchFamily="18" charset="0"/>
                      </a:endParaRPr>
                    </a:p>
                  </a:txBody>
                  <a:tcPr marT="45715" marB="45715"/>
                </a:tc>
                <a:tc>
                  <a:txBody>
                    <a:bodyPr/>
                    <a:lstStyle/>
                    <a:p>
                      <a:r>
                        <a:rPr lang="en-US" sz="2800" dirty="0" smtClean="0">
                          <a:latin typeface="Times New Roman" pitchFamily="18" charset="0"/>
                          <a:cs typeface="Times New Roman" pitchFamily="18" charset="0"/>
                        </a:rPr>
                        <a:t>Must know</a:t>
                      </a:r>
                      <a:endParaRPr lang="en-IN" sz="2800" dirty="0">
                        <a:latin typeface="Times New Roman" pitchFamily="18" charset="0"/>
                        <a:cs typeface="Times New Roman" pitchFamily="18" charset="0"/>
                      </a:endParaRPr>
                    </a:p>
                  </a:txBody>
                  <a:tcPr marT="45715" marB="45715"/>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002060"/>
                </a:solidFill>
                <a:latin typeface="Times New Roman" pitchFamily="18" charset="0"/>
                <a:cs typeface="Times New Roman" pitchFamily="18" charset="0"/>
              </a:rPr>
              <a:t>INTRODUCTION </a:t>
            </a:r>
            <a:endParaRPr lang="en-IN"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buNone/>
            </a:pPr>
            <a:r>
              <a:rPr lang="en-IN" sz="2800" dirty="0" smtClean="0">
                <a:latin typeface="Times New Roman" pitchFamily="18" charset="0"/>
                <a:cs typeface="Times New Roman" pitchFamily="18" charset="0"/>
              </a:rPr>
              <a:t>   The Government of India launched the National Mental Health Program (NMHP) in 1982, keeping in view the heavy burden of mental illness in the community, and the absolute inadequacy of mental health care infrastructure  in the country to deal with it.</a:t>
            </a:r>
            <a:endParaRPr lang="en-IN"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43000"/>
          </a:xfrm>
        </p:spPr>
        <p:txBody>
          <a:bodyPr>
            <a:normAutofit/>
          </a:bodyPr>
          <a:lstStyle/>
          <a:p>
            <a:r>
              <a:rPr lang="en-IN" sz="4400" dirty="0" smtClean="0">
                <a:solidFill>
                  <a:srgbClr val="002060"/>
                </a:solidFill>
                <a:latin typeface="Times New Roman" pitchFamily="18" charset="0"/>
                <a:cs typeface="Times New Roman" pitchFamily="18" charset="0"/>
              </a:rPr>
              <a:t>AIMS OF NMHP </a:t>
            </a:r>
            <a:endParaRPr lang="en-IN" sz="440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624078" indent="-514350" algn="just">
              <a:lnSpc>
                <a:spcPct val="150000"/>
              </a:lnSpc>
              <a:buNone/>
            </a:pPr>
            <a:r>
              <a:rPr lang="en-US" dirty="0" smtClean="0">
                <a:latin typeface="Times New Roman" pitchFamily="18" charset="0"/>
                <a:cs typeface="Times New Roman" pitchFamily="18" charset="0"/>
              </a:rPr>
              <a:t>1. </a:t>
            </a:r>
            <a:r>
              <a:rPr lang="en-US" sz="2800" dirty="0" smtClean="0">
                <a:solidFill>
                  <a:schemeClr val="tx2">
                    <a:lumMod val="60000"/>
                    <a:lumOff val="40000"/>
                  </a:schemeClr>
                </a:solidFill>
                <a:latin typeface="Times New Roman" pitchFamily="18" charset="0"/>
                <a:cs typeface="Times New Roman" pitchFamily="18" charset="0"/>
              </a:rPr>
              <a:t>Prevention and treatment </a:t>
            </a:r>
            <a:r>
              <a:rPr lang="en-US" sz="2800" dirty="0" smtClean="0">
                <a:latin typeface="Times New Roman" pitchFamily="18" charset="0"/>
                <a:cs typeface="Times New Roman" pitchFamily="18" charset="0"/>
              </a:rPr>
              <a:t>of mental and neurological disorders and their associated disabilities.</a:t>
            </a:r>
          </a:p>
          <a:p>
            <a:pPr marL="624078" indent="-514350" algn="just">
              <a:lnSpc>
                <a:spcPct val="150000"/>
              </a:lnSpc>
              <a:buNone/>
            </a:pPr>
            <a:r>
              <a:rPr lang="en-US" sz="2800" dirty="0" smtClean="0">
                <a:latin typeface="Times New Roman" pitchFamily="18" charset="0"/>
                <a:cs typeface="Times New Roman" pitchFamily="18" charset="0"/>
              </a:rPr>
              <a:t>2. </a:t>
            </a:r>
            <a:r>
              <a:rPr lang="en-US" sz="2800" dirty="0" smtClean="0">
                <a:solidFill>
                  <a:schemeClr val="tx2">
                    <a:lumMod val="60000"/>
                    <a:lumOff val="40000"/>
                  </a:schemeClr>
                </a:solidFill>
                <a:latin typeface="Times New Roman" pitchFamily="18" charset="0"/>
                <a:cs typeface="Times New Roman" pitchFamily="18" charset="0"/>
              </a:rPr>
              <a:t>Use of mental health technology </a:t>
            </a:r>
            <a:r>
              <a:rPr lang="en-US" sz="2800" dirty="0" smtClean="0">
                <a:latin typeface="Times New Roman" pitchFamily="18" charset="0"/>
                <a:cs typeface="Times New Roman" pitchFamily="18" charset="0"/>
              </a:rPr>
              <a:t>to improve general health services.</a:t>
            </a:r>
          </a:p>
          <a:p>
            <a:pPr marL="624078" indent="-514350" algn="just">
              <a:lnSpc>
                <a:spcPct val="150000"/>
              </a:lnSpc>
              <a:buNone/>
            </a:pPr>
            <a:r>
              <a:rPr lang="en-US" sz="2800" dirty="0" smtClean="0">
                <a:latin typeface="Times New Roman" pitchFamily="18" charset="0"/>
                <a:cs typeface="Times New Roman" pitchFamily="18" charset="0"/>
              </a:rPr>
              <a:t>3. </a:t>
            </a:r>
            <a:r>
              <a:rPr lang="en-US" sz="2800" dirty="0" smtClean="0">
                <a:solidFill>
                  <a:schemeClr val="tx2">
                    <a:lumMod val="60000"/>
                    <a:lumOff val="40000"/>
                  </a:schemeClr>
                </a:solidFill>
                <a:latin typeface="Times New Roman" pitchFamily="18" charset="0"/>
                <a:cs typeface="Times New Roman" pitchFamily="18" charset="0"/>
              </a:rPr>
              <a:t>Application of mental health principles </a:t>
            </a:r>
            <a:r>
              <a:rPr lang="en-US" sz="2800" dirty="0" smtClean="0">
                <a:latin typeface="Times New Roman" pitchFamily="18" charset="0"/>
                <a:cs typeface="Times New Roman" pitchFamily="18" charset="0"/>
              </a:rPr>
              <a:t>in total national development to improve quality of life.</a:t>
            </a:r>
          </a:p>
          <a:p>
            <a:pPr>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IN" dirty="0" smtClean="0">
                <a:solidFill>
                  <a:srgbClr val="002060"/>
                </a:solidFill>
                <a:latin typeface="Times New Roman" pitchFamily="18" charset="0"/>
                <a:cs typeface="Times New Roman" pitchFamily="18" charset="0"/>
              </a:rPr>
              <a:t>OBJECTIVES OF NMHP </a:t>
            </a:r>
            <a:endParaRPr lang="en-IN"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791200"/>
          </a:xfrm>
        </p:spPr>
        <p:txBody>
          <a:bodyPr>
            <a:normAutofit lnSpcReduction="10000"/>
          </a:bodyPr>
          <a:lstStyle/>
          <a:p>
            <a:pPr marL="624078" indent="-514350" algn="just">
              <a:lnSpc>
                <a:spcPct val="150000"/>
              </a:lnSpc>
              <a:buNone/>
            </a:pPr>
            <a:r>
              <a:rPr lang="en-US" sz="2800" dirty="0" smtClean="0">
                <a:latin typeface="Times New Roman" pitchFamily="18" charset="0"/>
                <a:cs typeface="Times New Roman" pitchFamily="18" charset="0"/>
              </a:rPr>
              <a:t>1.The ensure </a:t>
            </a:r>
            <a:r>
              <a:rPr lang="en-US" sz="2800" dirty="0" smtClean="0">
                <a:solidFill>
                  <a:schemeClr val="tx2">
                    <a:lumMod val="60000"/>
                    <a:lumOff val="40000"/>
                  </a:schemeClr>
                </a:solidFill>
                <a:latin typeface="Times New Roman" pitchFamily="18" charset="0"/>
                <a:cs typeface="Times New Roman" pitchFamily="18" charset="0"/>
              </a:rPr>
              <a:t>availability and accessibility </a:t>
            </a:r>
            <a:r>
              <a:rPr lang="en-US" sz="2800" dirty="0" smtClean="0">
                <a:latin typeface="Times New Roman" pitchFamily="18" charset="0"/>
                <a:cs typeface="Times New Roman" pitchFamily="18" charset="0"/>
              </a:rPr>
              <a:t>of minimum mental health care for all in the foreseeable future, particularly to the most vulnerable and underprivileged sections of population.</a:t>
            </a:r>
          </a:p>
          <a:p>
            <a:pPr marL="624078" indent="-514350" algn="just">
              <a:lnSpc>
                <a:spcPct val="150000"/>
              </a:lnSpc>
              <a:buNone/>
            </a:pPr>
            <a:r>
              <a:rPr lang="en-US" sz="2800" dirty="0" smtClean="0">
                <a:latin typeface="Times New Roman" pitchFamily="18" charset="0"/>
                <a:cs typeface="Times New Roman" pitchFamily="18" charset="0"/>
              </a:rPr>
              <a:t>2.To encourage </a:t>
            </a:r>
            <a:r>
              <a:rPr lang="en-US" sz="2800" dirty="0" smtClean="0">
                <a:solidFill>
                  <a:schemeClr val="tx2">
                    <a:lumMod val="60000"/>
                    <a:lumOff val="40000"/>
                  </a:schemeClr>
                </a:solidFill>
                <a:latin typeface="Times New Roman" pitchFamily="18" charset="0"/>
                <a:cs typeface="Times New Roman" pitchFamily="18" charset="0"/>
              </a:rPr>
              <a:t>application of mental health knowledge </a:t>
            </a:r>
            <a:r>
              <a:rPr lang="en-US" sz="2800" dirty="0" smtClean="0">
                <a:latin typeface="Times New Roman" pitchFamily="18" charset="0"/>
                <a:cs typeface="Times New Roman" pitchFamily="18" charset="0"/>
              </a:rPr>
              <a:t>in general health care and in social development.</a:t>
            </a:r>
          </a:p>
          <a:p>
            <a:pPr marL="624078" indent="-514350" algn="just">
              <a:lnSpc>
                <a:spcPct val="150000"/>
              </a:lnSpc>
              <a:buNone/>
            </a:pPr>
            <a:r>
              <a:rPr lang="en-US" sz="2800" dirty="0" smtClean="0">
                <a:latin typeface="Times New Roman" pitchFamily="18" charset="0"/>
                <a:cs typeface="Times New Roman" pitchFamily="18" charset="0"/>
              </a:rPr>
              <a:t>3.To promote </a:t>
            </a:r>
            <a:r>
              <a:rPr lang="en-US" sz="2800" dirty="0" smtClean="0">
                <a:solidFill>
                  <a:schemeClr val="tx2">
                    <a:lumMod val="60000"/>
                    <a:lumOff val="40000"/>
                  </a:schemeClr>
                </a:solidFill>
                <a:latin typeface="Times New Roman" pitchFamily="18" charset="0"/>
                <a:cs typeface="Times New Roman" pitchFamily="18" charset="0"/>
              </a:rPr>
              <a:t>community participation </a:t>
            </a:r>
            <a:r>
              <a:rPr lang="en-US" sz="2800" dirty="0" smtClean="0">
                <a:latin typeface="Times New Roman" pitchFamily="18" charset="0"/>
                <a:cs typeface="Times New Roman" pitchFamily="18" charset="0"/>
              </a:rPr>
              <a:t>in the mental health service development and to stimulate efforts towards self-help in the community.</a:t>
            </a:r>
            <a:endParaRPr lang="en-IN" sz="2800" dirty="0" smtClean="0">
              <a:latin typeface="Times New Roman" pitchFamily="18" charset="0"/>
              <a:cs typeface="Times New Roman" pitchFamily="18" charset="0"/>
            </a:endParaRPr>
          </a:p>
          <a:p>
            <a:pPr marL="624078" indent="-514350" algn="just">
              <a:lnSpc>
                <a:spcPct val="150000"/>
              </a:lnSpc>
              <a:buNone/>
            </a:pPr>
            <a:endParaRPr lang="en-IN" sz="2800" dirty="0" smtClean="0">
              <a:latin typeface="Times New Roman" pitchFamily="18" charset="0"/>
              <a:cs typeface="Times New Roman" pitchFamily="18" charset="0"/>
            </a:endParaRPr>
          </a:p>
          <a:p>
            <a:pPr algn="just">
              <a:lnSpc>
                <a:spcPct val="150000"/>
              </a:lnSpc>
            </a:pPr>
            <a:endParaRPr lang="en-IN"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r>
              <a:rPr lang="en-IN" dirty="0" smtClean="0">
                <a:solidFill>
                  <a:srgbClr val="002060"/>
                </a:solidFill>
                <a:latin typeface="Times New Roman" pitchFamily="18" charset="0"/>
                <a:cs typeface="Times New Roman" pitchFamily="18" charset="0"/>
              </a:rPr>
              <a:t>APPROACHES OF NMHP </a:t>
            </a:r>
            <a:endParaRPr lang="en-IN" sz="440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410200"/>
          </a:xfrm>
        </p:spPr>
        <p:txBody>
          <a:bodyPr>
            <a:noAutofit/>
          </a:bodyPr>
          <a:lstStyle/>
          <a:p>
            <a:pPr algn="just">
              <a:lnSpc>
                <a:spcPct val="150000"/>
              </a:lnSpc>
            </a:pPr>
            <a:r>
              <a:rPr lang="en-IN" sz="2800" dirty="0" smtClean="0">
                <a:latin typeface="Times New Roman" pitchFamily="18" charset="0"/>
                <a:cs typeface="Times New Roman" pitchFamily="18" charset="0"/>
              </a:rPr>
              <a:t>Integration of mental health care services with the existing general health services</a:t>
            </a:r>
          </a:p>
          <a:p>
            <a:pPr algn="just">
              <a:lnSpc>
                <a:spcPct val="150000"/>
              </a:lnSpc>
            </a:pPr>
            <a:r>
              <a:rPr lang="en-IN" sz="2800" dirty="0" smtClean="0">
                <a:latin typeface="Times New Roman" pitchFamily="18" charset="0"/>
                <a:cs typeface="Times New Roman" pitchFamily="18" charset="0"/>
              </a:rPr>
              <a:t>Utilization of the existing infrastructure of  health services</a:t>
            </a:r>
          </a:p>
          <a:p>
            <a:pPr algn="just">
              <a:lnSpc>
                <a:spcPct val="150000"/>
              </a:lnSpc>
            </a:pPr>
            <a:r>
              <a:rPr lang="en-IN" sz="2800" dirty="0" smtClean="0">
                <a:latin typeface="Times New Roman" pitchFamily="18" charset="0"/>
                <a:cs typeface="Times New Roman" pitchFamily="18" charset="0"/>
              </a:rPr>
              <a:t>Provision of appropriate task oriented training to the existing health staff</a:t>
            </a:r>
          </a:p>
          <a:p>
            <a:pPr algn="just">
              <a:lnSpc>
                <a:spcPct val="150000"/>
              </a:lnSpc>
            </a:pPr>
            <a:r>
              <a:rPr lang="en-IN" sz="2800" dirty="0" smtClean="0">
                <a:latin typeface="Times New Roman" pitchFamily="18" charset="0"/>
                <a:cs typeface="Times New Roman" pitchFamily="18" charset="0"/>
              </a:rPr>
              <a:t>Linkage of mental health services with the existing community development program</a:t>
            </a:r>
            <a:endParaRPr lang="en-IN"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002060"/>
                </a:solidFill>
                <a:latin typeface="Times New Roman" pitchFamily="18" charset="0"/>
                <a:cs typeface="Times New Roman" pitchFamily="18" charset="0"/>
              </a:rPr>
              <a:t>COMPONENTS OF NMHP </a:t>
            </a:r>
            <a:endParaRPr lang="en-IN" sz="440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IN" sz="3000" dirty="0" smtClean="0">
                <a:latin typeface="Times New Roman" pitchFamily="18" charset="0"/>
                <a:cs typeface="Times New Roman" pitchFamily="18" charset="0"/>
              </a:rPr>
              <a:t>Treatment</a:t>
            </a:r>
          </a:p>
          <a:p>
            <a:pPr algn="just">
              <a:lnSpc>
                <a:spcPct val="150000"/>
              </a:lnSpc>
              <a:buFont typeface="Wingdings" pitchFamily="2" charset="2"/>
              <a:buChar char="ü"/>
            </a:pPr>
            <a:r>
              <a:rPr lang="en-IN" sz="3000" dirty="0" smtClean="0">
                <a:latin typeface="Times New Roman" pitchFamily="18" charset="0"/>
                <a:cs typeface="Times New Roman" pitchFamily="18" charset="0"/>
              </a:rPr>
              <a:t> Village &amp; sub centre level</a:t>
            </a:r>
          </a:p>
          <a:p>
            <a:pPr algn="just">
              <a:lnSpc>
                <a:spcPct val="150000"/>
              </a:lnSpc>
              <a:buFont typeface="Wingdings" pitchFamily="2" charset="2"/>
              <a:buChar char="ü"/>
            </a:pPr>
            <a:r>
              <a:rPr lang="en-IN" sz="3000" dirty="0" smtClean="0">
                <a:latin typeface="Times New Roman" pitchFamily="18" charset="0"/>
                <a:cs typeface="Times New Roman" pitchFamily="18" charset="0"/>
              </a:rPr>
              <a:t>Primary health centre level</a:t>
            </a:r>
          </a:p>
          <a:p>
            <a:pPr algn="just">
              <a:lnSpc>
                <a:spcPct val="150000"/>
              </a:lnSpc>
              <a:buFont typeface="Wingdings" pitchFamily="2" charset="2"/>
              <a:buChar char="ü"/>
            </a:pPr>
            <a:r>
              <a:rPr lang="en-IN" sz="3000" dirty="0" smtClean="0">
                <a:latin typeface="Times New Roman" pitchFamily="18" charset="0"/>
                <a:cs typeface="Times New Roman" pitchFamily="18" charset="0"/>
              </a:rPr>
              <a:t>District hospital</a:t>
            </a:r>
          </a:p>
          <a:p>
            <a:pPr algn="just">
              <a:lnSpc>
                <a:spcPct val="150000"/>
              </a:lnSpc>
              <a:buFont typeface="Wingdings" pitchFamily="2" charset="2"/>
              <a:buChar char="ü"/>
            </a:pPr>
            <a:r>
              <a:rPr lang="en-IN" sz="3000" dirty="0" smtClean="0">
                <a:latin typeface="Times New Roman" pitchFamily="18" charset="0"/>
                <a:cs typeface="Times New Roman" pitchFamily="18" charset="0"/>
              </a:rPr>
              <a:t>Mental hospital &amp; teaching psychiatric units</a:t>
            </a:r>
          </a:p>
          <a:p>
            <a:pPr algn="just">
              <a:lnSpc>
                <a:spcPct val="150000"/>
              </a:lnSpc>
            </a:pPr>
            <a:r>
              <a:rPr lang="en-IN" sz="3000" dirty="0" smtClean="0">
                <a:latin typeface="Times New Roman" pitchFamily="18" charset="0"/>
                <a:cs typeface="Times New Roman" pitchFamily="18" charset="0"/>
              </a:rPr>
              <a:t>Rehabilitation </a:t>
            </a:r>
          </a:p>
          <a:p>
            <a:pPr algn="just">
              <a:lnSpc>
                <a:spcPct val="150000"/>
              </a:lnSpc>
            </a:pPr>
            <a:r>
              <a:rPr lang="en-IN" sz="3000" dirty="0" smtClean="0">
                <a:latin typeface="Times New Roman" pitchFamily="18" charset="0"/>
                <a:cs typeface="Times New Roman" pitchFamily="18" charset="0"/>
              </a:rPr>
              <a:t>Prevention </a:t>
            </a:r>
            <a:endParaRPr lang="en-IN"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1. TREATMENT  </a:t>
            </a:r>
            <a:endParaRPr lang="en-IN" b="1" dirty="0"/>
          </a:p>
        </p:txBody>
      </p:sp>
      <p:sp>
        <p:nvSpPr>
          <p:cNvPr id="3" name="Content Placeholder 2"/>
          <p:cNvSpPr>
            <a:spLocks noGrp="1"/>
          </p:cNvSpPr>
          <p:nvPr>
            <p:ph idx="1"/>
          </p:nvPr>
        </p:nvSpPr>
        <p:spPr>
          <a:xfrm>
            <a:off x="457200" y="1295400"/>
            <a:ext cx="8229600" cy="4830763"/>
          </a:xfrm>
        </p:spPr>
        <p:txBody>
          <a:bodyPr>
            <a:normAutofit fontScale="62500" lnSpcReduction="20000"/>
          </a:bodyPr>
          <a:lstStyle/>
          <a:p>
            <a:pPr algn="just">
              <a:buNone/>
            </a:pPr>
            <a:r>
              <a:rPr lang="en-US" sz="4500" b="1" dirty="0" smtClean="0">
                <a:latin typeface="Times New Roman" pitchFamily="18" charset="0"/>
                <a:cs typeface="Times New Roman" pitchFamily="18" charset="0"/>
              </a:rPr>
              <a:t>Multiple Levels Were Planned</a:t>
            </a:r>
            <a:r>
              <a:rPr lang="en-US" sz="4500" dirty="0" smtClean="0">
                <a:latin typeface="Times New Roman" pitchFamily="18" charset="0"/>
                <a:cs typeface="Times New Roman" pitchFamily="18" charset="0"/>
              </a:rPr>
              <a:t>.</a:t>
            </a:r>
          </a:p>
          <a:p>
            <a:pPr marL="624078" indent="-514350" algn="just">
              <a:buNone/>
            </a:pPr>
            <a:r>
              <a:rPr lang="en-US" sz="4500" u="sng" dirty="0" smtClean="0">
                <a:solidFill>
                  <a:srgbClr val="FF0000"/>
                </a:solidFill>
                <a:latin typeface="Times New Roman" pitchFamily="18" charset="0"/>
                <a:cs typeface="Times New Roman" pitchFamily="18" charset="0"/>
              </a:rPr>
              <a:t>a. Village And Sub centre Level-</a:t>
            </a:r>
            <a:r>
              <a:rPr lang="en-US" sz="4500" u="sng" dirty="0" smtClean="0">
                <a:solidFill>
                  <a:srgbClr val="0070C0"/>
                </a:solidFill>
                <a:latin typeface="Times New Roman" pitchFamily="18" charset="0"/>
                <a:cs typeface="Times New Roman" pitchFamily="18" charset="0"/>
              </a:rPr>
              <a:t> </a:t>
            </a:r>
            <a:r>
              <a:rPr lang="en-US" sz="4500" dirty="0" smtClean="0">
                <a:latin typeface="Times New Roman" pitchFamily="18" charset="0"/>
                <a:cs typeface="Times New Roman" pitchFamily="18" charset="0"/>
              </a:rPr>
              <a:t>Multi-purpose workers (MPW) and health supervisions (HS) under the supervision of medical officer (MO)  to be trained for:</a:t>
            </a:r>
          </a:p>
          <a:p>
            <a:pPr marL="681228" indent="-571500" algn="just"/>
            <a:r>
              <a:rPr lang="en-US" sz="4500" dirty="0" smtClean="0">
                <a:latin typeface="Times New Roman" pitchFamily="18" charset="0"/>
                <a:cs typeface="Times New Roman" pitchFamily="18" charset="0"/>
              </a:rPr>
              <a:t> Management of psychiatric emergencies.</a:t>
            </a:r>
          </a:p>
          <a:p>
            <a:pPr marL="681228" indent="-571500" algn="just"/>
            <a:r>
              <a:rPr lang="en-US" sz="4500" dirty="0" smtClean="0">
                <a:latin typeface="Times New Roman" pitchFamily="18" charset="0"/>
                <a:cs typeface="Times New Roman" pitchFamily="18" charset="0"/>
              </a:rPr>
              <a:t>Administration and supervision of maintenance treatment for chronic psychiatric disorders.</a:t>
            </a:r>
          </a:p>
          <a:p>
            <a:pPr marL="681228" indent="-571500" algn="just"/>
            <a:r>
              <a:rPr lang="en-US" sz="4500" dirty="0" smtClean="0">
                <a:latin typeface="Times New Roman" pitchFamily="18" charset="0"/>
                <a:cs typeface="Times New Roman" pitchFamily="18" charset="0"/>
              </a:rPr>
              <a:t>Diagnosis and management of grand mal epilepsy,  especially in children.</a:t>
            </a:r>
          </a:p>
          <a:p>
            <a:pPr marL="681228" indent="-571500" algn="just"/>
            <a:r>
              <a:rPr lang="en-US" sz="4500" dirty="0" smtClean="0">
                <a:latin typeface="Times New Roman" pitchFamily="18" charset="0"/>
                <a:cs typeface="Times New Roman" pitchFamily="18" charset="0"/>
              </a:rPr>
              <a:t>Counseling in problems related to alcohol and drug abuse.</a:t>
            </a:r>
            <a:endParaRPr lang="en-IN" sz="4500" dirty="0" smtClean="0">
              <a:latin typeface="Times New Roman" pitchFamily="18" charset="0"/>
              <a:cs typeface="Times New Roman" pitchFamily="18" charset="0"/>
            </a:endParaRP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TotalTime>
  <Words>812</Words>
  <Application>Microsoft Office PowerPoint</Application>
  <PresentationFormat>On-screen Show (4:3)</PresentationFormat>
  <Paragraphs>102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PERSPECTIVES OF MENTAL HEALTH AND MENTAL HEALTH NURSING   NATIONAL MENTAL HEALTH PROGRAM  LECTURE NO:3</vt:lpstr>
      <vt:lpstr>PURPOSE STATEMENT</vt:lpstr>
      <vt:lpstr>   LEARNING OBJECTIVES</vt:lpstr>
      <vt:lpstr>INTRODUCTION </vt:lpstr>
      <vt:lpstr>AIMS OF NMHP </vt:lpstr>
      <vt:lpstr>OBJECTIVES OF NMHP </vt:lpstr>
      <vt:lpstr>APPROACHES OF NMHP </vt:lpstr>
      <vt:lpstr>COMPONENTS OF NMHP </vt:lpstr>
      <vt:lpstr>1. TREATMENT  </vt:lpstr>
      <vt:lpstr>Slide 10</vt:lpstr>
      <vt:lpstr>Slide 11</vt:lpstr>
      <vt:lpstr>Slide 12</vt:lpstr>
      <vt:lpstr>2. REHABILITATION</vt:lpstr>
      <vt:lpstr>3. PREVENTION</vt:lpstr>
      <vt:lpstr>ROLE OF NURSE IN NMHP</vt:lpstr>
      <vt:lpstr>SUMMARY </vt:lpstr>
      <vt:lpstr>REFERENCES </vt:lpstr>
      <vt:lpstr>MUHS EXAM APPEARED  QUESTION </vt:lpstr>
      <vt:lpstr>   Thank you    </vt:lpstr>
      <vt:lpstr>ACKNOWLEDGEMENT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MENTAL HEALTH PROGRAM</dc:title>
  <dc:creator>HP</dc:creator>
  <cp:lastModifiedBy>HP</cp:lastModifiedBy>
  <cp:revision>14</cp:revision>
  <dcterms:created xsi:type="dcterms:W3CDTF">2006-08-16T00:00:00Z</dcterms:created>
  <dcterms:modified xsi:type="dcterms:W3CDTF">2019-08-09T05:55:53Z</dcterms:modified>
</cp:coreProperties>
</file>